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02" r:id="rId3"/>
    <p:sldId id="330" r:id="rId4"/>
    <p:sldId id="331" r:id="rId5"/>
    <p:sldId id="328" r:id="rId6"/>
    <p:sldId id="327" r:id="rId7"/>
    <p:sldId id="324" r:id="rId8"/>
    <p:sldId id="325" r:id="rId9"/>
    <p:sldId id="303" r:id="rId10"/>
    <p:sldId id="317" r:id="rId11"/>
    <p:sldId id="320" r:id="rId12"/>
    <p:sldId id="323" r:id="rId13"/>
    <p:sldId id="310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 autoAdjust="0"/>
    <p:restoredTop sz="74118" autoAdjust="0"/>
  </p:normalViewPr>
  <p:slideViewPr>
    <p:cSldViewPr>
      <p:cViewPr>
        <p:scale>
          <a:sx n="100" d="100"/>
          <a:sy n="100" d="100"/>
        </p:scale>
        <p:origin x="-968" y="-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3152" y="-5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013EC0-B64E-43C1-AD5A-A8E779C242D5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E32E6-56E1-4EA7-BBE2-7E8C60596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1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E3CB5-0A40-4EA6-AC8C-5102C2EEC4E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96913"/>
            <a:ext cx="3200400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62000" y="2667000"/>
            <a:ext cx="5608320" cy="61722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1E13F2-F19A-4185-A6E5-12F959E35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542925"/>
            <a:ext cx="3403600" cy="1916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2711450"/>
            <a:ext cx="5997787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40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B73FC-E4ED-41F8-87D4-DA4D003C536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696913"/>
            <a:ext cx="1733550" cy="97512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6096000" cy="6858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5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696913"/>
            <a:ext cx="3200400" cy="180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696913"/>
            <a:ext cx="1733550" cy="97512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5608320" cy="6172200"/>
          </a:xfrm>
        </p:spPr>
        <p:txBody>
          <a:bodyPr>
            <a:no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5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87400" y="542925"/>
            <a:ext cx="3403600" cy="1916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2711450"/>
            <a:ext cx="5997787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1400" dirty="0" smtClean="0"/>
          </a:p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B73FC-E4ED-41F8-87D4-DA4D003C536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696913"/>
            <a:ext cx="1809750" cy="101798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6172200" cy="71628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E13F2-F19A-4185-A6E5-12F959E35B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BD75-5C51-4DEC-AFAE-041F6E417231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95D-2DEC-4FB6-BC70-D5D305526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BDC8-F9F0-4189-85D7-4603A48F79B0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D48A-95D4-4849-874C-A9F1F1DF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EE 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2880178" cy="3714750"/>
          </a:xfrm>
          <a:prstGeom prst="rect">
            <a:avLst/>
          </a:prstGeom>
        </p:spPr>
      </p:pic>
      <p:pic>
        <p:nvPicPr>
          <p:cNvPr id="7" name="Picture 6" descr="TAA Logo_Vector_2007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762000"/>
            <a:ext cx="2971800" cy="3714750"/>
            <a:chOff x="3810000" y="590550"/>
            <a:chExt cx="2858492" cy="3733800"/>
          </a:xfrm>
        </p:grpSpPr>
        <p:sp>
          <p:nvSpPr>
            <p:cNvPr id="4" name="Rectangle 3"/>
            <p:cNvSpPr/>
            <p:nvPr/>
          </p:nvSpPr>
          <p:spPr>
            <a:xfrm>
              <a:off x="3810000" y="590550"/>
              <a:ext cx="2858492" cy="3733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Copy Culture Co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590550"/>
              <a:ext cx="2858492" cy="373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96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3257550"/>
            <a:ext cx="4572000" cy="1295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Copy 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028950"/>
            <a:ext cx="7010400" cy="1676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Digital Copying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33550"/>
            <a:ext cx="2057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Commercial Market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733550"/>
            <a:ext cx="2057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Library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733550"/>
            <a:ext cx="1981200" cy="9144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Educational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630019"/>
            <a:ext cx="47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Ecology of Access to Educational Materials in Developing World Universities</a:t>
            </a:r>
            <a:endParaRPr lang="en-US" b="1" dirty="0"/>
          </a:p>
        </p:txBody>
      </p:sp>
      <p:pic>
        <p:nvPicPr>
          <p:cNvPr id="10" name="Picture 9" descr="TAA Logo_Vector_2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k2991\Documents\My Dropbox\Piracy\Survey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2042"/>
            <a:ext cx="2819400" cy="39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AA Logo_Vector_2007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38150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Washington Declaration on Intellectual Property and the Public Interest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1123950"/>
            <a:ext cx="441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Ensure that policy </a:t>
            </a:r>
            <a:r>
              <a:rPr lang="en-US" sz="1600" dirty="0"/>
              <a:t>making is based on research rather than faith or ideology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Ensure </a:t>
            </a:r>
            <a:r>
              <a:rPr lang="en-US" sz="1600" dirty="0"/>
              <a:t>that legal </a:t>
            </a:r>
            <a:r>
              <a:rPr lang="en-US" sz="1600" dirty="0" smtClean="0"/>
              <a:t>penalties and </a:t>
            </a:r>
            <a:r>
              <a:rPr lang="en-US" sz="1600" dirty="0"/>
              <a:t>remedies are reasonable and proportional to the acts of infringement they </a:t>
            </a:r>
            <a:r>
              <a:rPr lang="en-US" sz="1600" dirty="0" smtClean="0"/>
              <a:t>target.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pl-PL" sz="1600" dirty="0"/>
              <a:t>Defend </a:t>
            </a:r>
            <a:r>
              <a:rPr lang="pl-PL" sz="1600" dirty="0" smtClean="0"/>
              <a:t>the</a:t>
            </a:r>
            <a:r>
              <a:rPr lang="en-US" sz="1600" dirty="0" smtClean="0"/>
              <a:t> </a:t>
            </a:r>
            <a:r>
              <a:rPr lang="pl-PL" sz="1600" dirty="0" smtClean="0"/>
              <a:t>principle </a:t>
            </a:r>
            <a:r>
              <a:rPr lang="pl-PL" sz="1600" dirty="0"/>
              <a:t>of domestic ‘exhaustion’ or ‘first sale’ in national law.</a:t>
            </a:r>
          </a:p>
          <a:p>
            <a:endParaRPr lang="pl-PL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Introduce meaningful exemptions for research and educational uses into national laws. </a:t>
            </a:r>
          </a:p>
          <a:p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496" y="4502662"/>
            <a:ext cx="8011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http://</a:t>
            </a:r>
            <a:r>
              <a:rPr lang="en-US" sz="3200" b="1" dirty="0" err="1">
                <a:solidFill>
                  <a:srgbClr val="FF0000"/>
                </a:solidFill>
              </a:rPr>
              <a:t>infojustice.org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washington</a:t>
            </a:r>
            <a:r>
              <a:rPr lang="en-US" sz="3200" b="1" dirty="0">
                <a:solidFill>
                  <a:srgbClr val="FF0000"/>
                </a:solidFill>
              </a:rPr>
              <a:t>-declaration</a:t>
            </a:r>
          </a:p>
        </p:txBody>
      </p:sp>
    </p:spTree>
    <p:extLst>
      <p:ext uri="{BB962C8B-B14F-4D97-AF65-F5344CB8AC3E}">
        <p14:creationId xmlns:p14="http://schemas.microsoft.com/office/powerpoint/2010/main" val="27821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http://</a:t>
            </a:r>
            <a:r>
              <a:rPr lang="en-US" sz="2400" dirty="0" err="1" smtClean="0">
                <a:solidFill>
                  <a:schemeClr val="bg1"/>
                </a:solidFill>
              </a:rPr>
              <a:t>piracy.ssrc.org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oe.karaganis@gmail.com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k2991\Desktop\wikipedia-sopa-black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0"/>
            <a:ext cx="9153427" cy="58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6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k2991\Desktop\ac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A Logo_Vector_2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20015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High prices, low incomes, and cheap digital technologies are the main ingredients of piracy.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867" y="3153311"/>
            <a:ext cx="722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Enforcement has been irrelevant to this </a:t>
            </a:r>
            <a:r>
              <a:rPr lang="en-US" sz="2800" dirty="0"/>
              <a:t>relationship.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71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aganis\Documents\My Dropbox\Piracy\Presentations\Brazil raids-convic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32684"/>
            <a:ext cx="5562600" cy="3294014"/>
          </a:xfrm>
          <a:prstGeom prst="rect">
            <a:avLst/>
          </a:prstGeom>
          <a:noFill/>
        </p:spPr>
      </p:pic>
      <p:pic>
        <p:nvPicPr>
          <p:cNvPr id="5" name="Picture 4" descr="TAA Logo_Vector_2007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73154"/>
            <a:ext cx="693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6600" b="1" dirty="0" smtClean="0">
                <a:latin typeface="Calibri" pitchFamily="34" charset="0"/>
              </a:rPr>
              <a:t>Raids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Arrests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Convictions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000" b="1" dirty="0" smtClean="0">
                <a:latin typeface="Calibri" pitchFamily="34" charset="0"/>
                <a:sym typeface="Wingdings" pitchFamily="2" charset="2"/>
              </a:rPr>
              <a:t>Sentences Served / Fines Paid</a:t>
            </a:r>
            <a:endParaRPr lang="en-US" sz="10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845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A Logo_Vector_2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pic>
        <p:nvPicPr>
          <p:cNvPr id="3" name="Picture 2" descr="Reasonable Music 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8" y="514350"/>
            <a:ext cx="7483692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52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A Logo_Vector_2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28800" cy="267550"/>
          </a:xfrm>
          <a:prstGeom prst="rect">
            <a:avLst/>
          </a:prstGeom>
        </p:spPr>
      </p:pic>
      <p:pic>
        <p:nvPicPr>
          <p:cNvPr id="5" name="Picture 4" descr="Appropriate Penalty 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1436"/>
            <a:ext cx="7620000" cy="4662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68818"/>
            <a:ext cx="194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piracy.ssrc.org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97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k2991\Documents\My Dropbox\Piracy\Survey\Results\Corrected Charts\US Blocking for 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"/>
            <a:ext cx="9114467" cy="51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1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k2991\Documents\My Dropbox\Piracy\Survey\Results\Corrected Charts\Ger Blocking for 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7630"/>
            <a:ext cx="9121140" cy="50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6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25755</TotalTime>
  <Words>191</Words>
  <Application>Microsoft Macintosh PowerPoint</Application>
  <PresentationFormat>On-screen Show (16:9)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Karaganis</dc:creator>
  <cp:lastModifiedBy>Joe Karaganis</cp:lastModifiedBy>
  <cp:revision>757</cp:revision>
  <cp:lastPrinted>2012-02-14T03:47:32Z</cp:lastPrinted>
  <dcterms:created xsi:type="dcterms:W3CDTF">2011-03-24T03:27:47Z</dcterms:created>
  <dcterms:modified xsi:type="dcterms:W3CDTF">2012-02-25T18:27:08Z</dcterms:modified>
</cp:coreProperties>
</file>